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068" r:id="rId1"/>
  </p:sldMasterIdLst>
  <p:notesMasterIdLst>
    <p:notesMasterId r:id="rId26"/>
  </p:notesMasterIdLst>
  <p:sldIdLst>
    <p:sldId id="256" r:id="rId2"/>
    <p:sldId id="258" r:id="rId3"/>
    <p:sldId id="259" r:id="rId4"/>
    <p:sldId id="260" r:id="rId5"/>
    <p:sldId id="262" r:id="rId6"/>
    <p:sldId id="263" r:id="rId7"/>
    <p:sldId id="273" r:id="rId8"/>
    <p:sldId id="265" r:id="rId9"/>
    <p:sldId id="266" r:id="rId10"/>
    <p:sldId id="275" r:id="rId11"/>
    <p:sldId id="276" r:id="rId12"/>
    <p:sldId id="277" r:id="rId13"/>
    <p:sldId id="278" r:id="rId14"/>
    <p:sldId id="272" r:id="rId15"/>
    <p:sldId id="281" r:id="rId16"/>
    <p:sldId id="283" r:id="rId17"/>
    <p:sldId id="284" r:id="rId18"/>
    <p:sldId id="285" r:id="rId19"/>
    <p:sldId id="286" r:id="rId20"/>
    <p:sldId id="287" r:id="rId21"/>
    <p:sldId id="288" r:id="rId22"/>
    <p:sldId id="291" r:id="rId23"/>
    <p:sldId id="289" r:id="rId24"/>
    <p:sldId id="290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D572C-8222-4596-9159-A7119AF16E5B}" type="datetimeFigureOut">
              <a:rPr lang="en-US" smtClean="0"/>
              <a:t>3/3/2021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1A7867-3418-4C4A-A2CA-28E429ED42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1583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9105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3800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7651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615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8555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3687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B450B-BA7E-40D0-AC9A-29B9FDA89E3A}" type="datetime1">
              <a:rPr lang="en-US" smtClean="0"/>
              <a:t>3/3/2021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1378496" cy="365125"/>
          </a:xfrm>
        </p:spPr>
        <p:txBody>
          <a:bodyPr/>
          <a:lstStyle/>
          <a:p>
            <a:fld id="{3F4322D2-1937-4C40-A962-A402AF57EAD1}" type="datetime1">
              <a:rPr lang="en-US" smtClean="0"/>
              <a:t>3/3/2021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07704" y="6356350"/>
            <a:ext cx="5832648" cy="365125"/>
          </a:xfrm>
        </p:spPr>
        <p:txBody>
          <a:bodyPr/>
          <a:lstStyle>
            <a:lvl1pPr>
              <a:defRPr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FD388-FEBD-416A-A4D1-4F298E6B1DD7}" type="datetime1">
              <a:rPr lang="en-US" smtClean="0"/>
              <a:t>3/3/2021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015B0-2D0F-43C0-BE23-D808EC5C4340}" type="datetime1">
              <a:rPr lang="en-US" smtClean="0"/>
              <a:t>3/3/2021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44167-274F-43C9-B07E-6FC2E697E338}" type="datetime1">
              <a:rPr lang="en-US" smtClean="0"/>
              <a:t>3/3/2021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CDFB4-CF99-4001-A328-8555770D613E}" type="datetime1">
              <a:rPr lang="en-US" smtClean="0"/>
              <a:t>3/3/2021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D3E53-0F54-456F-AA1D-3AB3EFFE1D03}" type="datetime1">
              <a:rPr lang="en-US" smtClean="0"/>
              <a:t>3/3/2021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A9C9D-E0EF-44ED-836E-7183E8EE4041}" type="datetime1">
              <a:rPr lang="en-US" smtClean="0"/>
              <a:t>3/3/2021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A5F9F-E964-49A4-A0C9-007F41720E14}" type="datetime1">
              <a:rPr lang="en-US" smtClean="0"/>
              <a:t>3/3/2021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47FEB-6794-42FF-8C7A-2B8FF8D2BDE8}" type="datetime1">
              <a:rPr lang="en-US" smtClean="0"/>
              <a:t>3/3/2021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62A8D-80F5-4CF8-BC4A-8E34D9BD39D5}" type="datetime1">
              <a:rPr lang="en-US" smtClean="0"/>
              <a:t>3/3/2021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738536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6C61B3B-9A43-4201-876F-374605E81D55}" type="datetime1">
              <a:rPr lang="en-US" smtClean="0"/>
              <a:t>3/3/2021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267744" y="6356350"/>
            <a:ext cx="5544616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60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28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F5355A1-A99B-4AF7-9F77-B54BF9396FED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69" r:id="rId1"/>
    <p:sldLayoutId id="2147484070" r:id="rId2"/>
    <p:sldLayoutId id="2147484071" r:id="rId3"/>
    <p:sldLayoutId id="2147484072" r:id="rId4"/>
    <p:sldLayoutId id="2147484073" r:id="rId5"/>
    <p:sldLayoutId id="2147484074" r:id="rId6"/>
    <p:sldLayoutId id="2147484075" r:id="rId7"/>
    <p:sldLayoutId id="2147484076" r:id="rId8"/>
    <p:sldLayoutId id="2147484077" r:id="rId9"/>
    <p:sldLayoutId id="2147484078" r:id="rId10"/>
    <p:sldLayoutId id="2147484079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371600"/>
            <a:ext cx="9144000" cy="1828800"/>
          </a:xfrm>
        </p:spPr>
        <p:txBody>
          <a:bodyPr>
            <a:normAutofit/>
          </a:bodyPr>
          <a:lstStyle/>
          <a:p>
            <a:pPr algn="ctr"/>
            <a:r>
              <a:rPr lang="sk-SK" dirty="0" smtClean="0"/>
              <a:t>Rozpoznávanie obrazcov</a:t>
            </a:r>
            <a:br>
              <a:rPr lang="sk-SK" dirty="0" smtClean="0"/>
            </a:br>
            <a:r>
              <a:rPr lang="sk-SK" dirty="0" smtClean="0"/>
              <a:t>a spracovanie obrazu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4652" y="3068960"/>
            <a:ext cx="7854696" cy="1928656"/>
          </a:xfrm>
        </p:spPr>
        <p:txBody>
          <a:bodyPr>
            <a:normAutofit fontScale="92500" lnSpcReduction="20000"/>
          </a:bodyPr>
          <a:lstStyle/>
          <a:p>
            <a:endParaRPr lang="sk-SK" sz="4400" dirty="0" smtClean="0"/>
          </a:p>
          <a:p>
            <a:pPr algn="ctr"/>
            <a:r>
              <a:rPr lang="sk-SK" sz="4400" dirty="0" smtClean="0"/>
              <a:t>Dátové štruktúry </a:t>
            </a:r>
          </a:p>
          <a:p>
            <a:pPr algn="ctr"/>
            <a:r>
              <a:rPr lang="sk-SK" sz="4400" dirty="0" smtClean="0"/>
              <a:t>pre spracovanie obrazu</a:t>
            </a:r>
          </a:p>
          <a:p>
            <a:endParaRPr lang="sk-SK" sz="3200" dirty="0" smtClean="0"/>
          </a:p>
          <a:p>
            <a:endParaRPr lang="en-US" sz="3200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539552" y="5420816"/>
            <a:ext cx="7854696" cy="1248544"/>
          </a:xfrm>
          <a:prstGeom prst="rect">
            <a:avLst/>
          </a:prstGeom>
        </p:spPr>
        <p:txBody>
          <a:bodyPr vert="horz" lIns="0" rIns="18288">
            <a:normAutofit/>
          </a:bodyPr>
          <a:lstStyle/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sk-SK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Doc. RNDr. Milan Ftáčnik, CSc.</a:t>
            </a:r>
          </a:p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Dátové štruktúry pre obraz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935480"/>
            <a:ext cx="9144000" cy="4389120"/>
          </a:xfrm>
        </p:spPr>
        <p:txBody>
          <a:bodyPr>
            <a:normAutofit lnSpcReduction="10000"/>
          </a:bodyPr>
          <a:lstStyle/>
          <a:p>
            <a:pPr>
              <a:spcBef>
                <a:spcPts val="1800"/>
              </a:spcBef>
            </a:pPr>
            <a:r>
              <a:rPr lang="sk-SK" sz="3900" dirty="0" smtClean="0">
                <a:latin typeface="+mj-lt"/>
              </a:rPr>
              <a:t>Štyri úrovne dátových štruktúr:</a:t>
            </a:r>
          </a:p>
          <a:p>
            <a:pPr lvl="1">
              <a:spcBef>
                <a:spcPts val="1800"/>
              </a:spcBef>
            </a:pPr>
            <a:r>
              <a:rPr lang="sk-SK" sz="3500" dirty="0">
                <a:latin typeface="Calibri" panose="020F0502020204030204" pitchFamily="34" charset="0"/>
              </a:rPr>
              <a:t>Ikonické dáta</a:t>
            </a:r>
          </a:p>
          <a:p>
            <a:pPr lvl="1">
              <a:spcBef>
                <a:spcPts val="1800"/>
              </a:spcBef>
            </a:pPr>
            <a:r>
              <a:rPr lang="sk-SK" sz="3500" dirty="0">
                <a:latin typeface="Calibri" panose="020F0502020204030204" pitchFamily="34" charset="0"/>
              </a:rPr>
              <a:t>Segmentované obrazy</a:t>
            </a:r>
          </a:p>
          <a:p>
            <a:pPr lvl="1">
              <a:spcBef>
                <a:spcPts val="1800"/>
              </a:spcBef>
            </a:pPr>
            <a:r>
              <a:rPr lang="sk-SK" sz="3500" dirty="0">
                <a:latin typeface="Calibri" panose="020F0502020204030204" pitchFamily="34" charset="0"/>
              </a:rPr>
              <a:t>Geometrické dáta</a:t>
            </a:r>
          </a:p>
          <a:p>
            <a:pPr lvl="1">
              <a:spcBef>
                <a:spcPts val="1800"/>
              </a:spcBef>
            </a:pPr>
            <a:r>
              <a:rPr lang="sk-SK" sz="3500" dirty="0">
                <a:latin typeface="Calibri" panose="020F0502020204030204" pitchFamily="34" charset="0"/>
              </a:rPr>
              <a:t>Relačné </a:t>
            </a:r>
            <a:r>
              <a:rPr lang="sk-SK" sz="3500" dirty="0" smtClean="0">
                <a:latin typeface="Calibri" panose="020F0502020204030204" pitchFamily="34" charset="0"/>
              </a:rPr>
              <a:t>štruktúry</a:t>
            </a:r>
          </a:p>
          <a:p>
            <a:pPr>
              <a:spcBef>
                <a:spcPts val="1800"/>
              </a:spcBef>
            </a:pPr>
            <a:r>
              <a:rPr lang="sk-SK" sz="3900" dirty="0" smtClean="0">
                <a:latin typeface="+mj-lt"/>
              </a:rPr>
              <a:t>Tradičné a hierarchické štruktúry</a:t>
            </a:r>
          </a:p>
          <a:p>
            <a:pPr lvl="1"/>
            <a:endParaRPr lang="sk-SK" sz="5500" dirty="0">
              <a:latin typeface="+mj-lt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Ikonické dáta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772816"/>
            <a:ext cx="9144000" cy="4551784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Dáta získané po snímaní ako záznam intenzity jasu v určitých bodoch scény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Obraz matematicky predstavuje celočíselná matica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Matice sú vstupom aj výstupom metód predspracovania (filtrácie šumu, určenie hrán) ako vstup pre ďalšiu úroveň</a:t>
            </a:r>
          </a:p>
          <a:p>
            <a:endParaRPr lang="sk-SK" sz="4400" dirty="0" smtClean="0">
              <a:latin typeface="+mj-lt"/>
            </a:endParaRPr>
          </a:p>
          <a:p>
            <a:endParaRPr lang="sk-SK" sz="4400" dirty="0">
              <a:latin typeface="+mj-lt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703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Segmentované dáta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935480"/>
            <a:ext cx="9144000" cy="4389120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Časti obrazu sú zoskupené do oblastí, ktoré zrejme zodpovedajú objektom v obraze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Môže to byť opäť matica, v ktorej sú vyznačené oblasti alebo reťazcový kód reprezentujúci hranicu oblasti v obraze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Môže to byť aj </a:t>
            </a:r>
            <a:r>
              <a:rPr lang="sk-SK" sz="3600" dirty="0" err="1" smtClean="0">
                <a:latin typeface="+mj-lt"/>
              </a:rPr>
              <a:t>topologický</a:t>
            </a:r>
            <a:r>
              <a:rPr lang="sk-SK" sz="3600" dirty="0" smtClean="0">
                <a:latin typeface="+mj-lt"/>
              </a:rPr>
              <a:t> strom</a:t>
            </a:r>
            <a:endParaRPr lang="sk-SK" sz="3600" dirty="0">
              <a:latin typeface="+mj-lt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218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Geometrické dáta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700808"/>
            <a:ext cx="9144000" cy="4623792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sk-SK" sz="3600" dirty="0" smtClean="0">
                <a:latin typeface="Calibri" panose="020F0502020204030204" pitchFamily="34" charset="0"/>
              </a:rPr>
              <a:t>Ich úlohou je vyjadriť informáciu o 2D a 3D tvare, ktorý je kľúčový pre rozpoznanie, čo oblasť v obraze predstavuje</a:t>
            </a:r>
          </a:p>
          <a:p>
            <a:pPr>
              <a:spcBef>
                <a:spcPts val="1200"/>
              </a:spcBef>
            </a:pPr>
            <a:r>
              <a:rPr lang="sk-SK" sz="3600" dirty="0" smtClean="0">
                <a:latin typeface="Calibri" panose="020F0502020204030204" pitchFamily="34" charset="0"/>
              </a:rPr>
              <a:t>Príkladom môžu byť opäť reťazcové kódy, polygóny vyjadrujúce priebeh hranice, hĺbkové mapy, mračná bodov</a:t>
            </a:r>
          </a:p>
          <a:p>
            <a:pPr>
              <a:spcBef>
                <a:spcPts val="1200"/>
              </a:spcBef>
            </a:pPr>
            <a:r>
              <a:rPr lang="sk-SK" sz="3600" dirty="0" smtClean="0">
                <a:latin typeface="Calibri" panose="020F0502020204030204" pitchFamily="34" charset="0"/>
              </a:rPr>
              <a:t>Mračná bodov si vyžadujú iné snímanie</a:t>
            </a:r>
          </a:p>
          <a:p>
            <a:pPr marL="0" indent="0">
              <a:buNone/>
            </a:pPr>
            <a:endParaRPr lang="sk-SK" sz="4400" dirty="0" smtClean="0">
              <a:latin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544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Relačné dátové štruktúry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700808"/>
            <a:ext cx="9144000" cy="4623792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Predstavujú najvyšší model abstrakcie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Umožňujú využiť apriórnu znalosť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Informáciu získanú z obrazu môžeme vyjadriť vo forme sémantických sietí alebo rámcov, prípadne ďalších štruktúr umelej inteligencie</a:t>
            </a:r>
            <a:endParaRPr lang="sk-SK" sz="3600" dirty="0">
              <a:latin typeface="+mj-lt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400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Tradičné dátové štruktúry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700808"/>
            <a:ext cx="9144000" cy="4623792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Celočíselné matice, kde každý prvok matice vyjadruje intenzitu jasu obrazu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Sú prirodzene 2D, obsahujú implicitne susednosť jednotlivých prvkov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Prvok matice sa nazýva pixel (</a:t>
            </a:r>
            <a:r>
              <a:rPr lang="sk-SK" sz="3600" dirty="0" err="1" smtClean="0">
                <a:latin typeface="+mj-lt"/>
              </a:rPr>
              <a:t>picture</a:t>
            </a:r>
            <a:r>
              <a:rPr lang="sk-SK" sz="3600" dirty="0" smtClean="0">
                <a:latin typeface="+mj-lt"/>
              </a:rPr>
              <a:t> element)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Problémom býva veľkosť matice, keď naháňame </a:t>
            </a:r>
            <a:r>
              <a:rPr lang="sk-SK" sz="3600" dirty="0" err="1" smtClean="0">
                <a:latin typeface="+mj-lt"/>
              </a:rPr>
              <a:t>megapixle</a:t>
            </a:r>
            <a:endParaRPr lang="sk-SK" sz="3600" dirty="0" smtClean="0">
              <a:latin typeface="+mj-lt"/>
            </a:endParaRPr>
          </a:p>
          <a:p>
            <a:pPr marL="0" indent="0">
              <a:buNone/>
            </a:pPr>
            <a:endParaRPr lang="sk-SK" sz="4400" dirty="0">
              <a:latin typeface="+mj-lt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357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Tradičné dátové štruktúry II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8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484784"/>
            <a:ext cx="9144000" cy="4839816"/>
          </a:xfrm>
        </p:spPr>
        <p:txBody>
          <a:bodyPr>
            <a:normAutofit/>
          </a:bodyPr>
          <a:lstStyle/>
          <a:p>
            <a:r>
              <a:rPr lang="sk-SK" sz="3600" dirty="0" err="1" smtClean="0">
                <a:latin typeface="Calibri" panose="020F0502020204030204" pitchFamily="34" charset="0"/>
              </a:rPr>
              <a:t>Reťazcové</a:t>
            </a:r>
            <a:r>
              <a:rPr lang="sk-SK" sz="3600" dirty="0" smtClean="0">
                <a:latin typeface="Calibri" panose="020F0502020204030204" pitchFamily="34" charset="0"/>
              </a:rPr>
              <a:t> kódy – popisujú hranicu objektu postupnosťou 8 (či 4) smerov</a:t>
            </a:r>
          </a:p>
          <a:p>
            <a:endParaRPr lang="sk-SK" sz="4400" dirty="0">
              <a:latin typeface="Calibri" panose="020F0502020204030204" pitchFamily="34" charset="0"/>
            </a:endParaRPr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576" y="2909033"/>
            <a:ext cx="9144000" cy="3439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381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Tradičné dátové štruktúry III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9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935480"/>
            <a:ext cx="9144000" cy="4389120"/>
          </a:xfrm>
        </p:spPr>
        <p:txBody>
          <a:bodyPr>
            <a:normAutofit/>
          </a:bodyPr>
          <a:lstStyle/>
          <a:p>
            <a:r>
              <a:rPr lang="sk-SK" sz="3600" dirty="0" smtClean="0">
                <a:latin typeface="Calibri" panose="020F0502020204030204" pitchFamily="34" charset="0"/>
              </a:rPr>
              <a:t>RL kód – používal sa vo faxe</a:t>
            </a:r>
          </a:p>
          <a:p>
            <a:r>
              <a:rPr lang="sk-SK" sz="3600" dirty="0" smtClean="0">
                <a:latin typeface="Calibri" panose="020F0502020204030204" pitchFamily="34" charset="0"/>
              </a:rPr>
              <a:t>Kóduje po riadkoch</a:t>
            </a:r>
          </a:p>
          <a:p>
            <a:r>
              <a:rPr lang="sk-SK" sz="3600" dirty="0" smtClean="0">
                <a:latin typeface="Calibri" panose="020F0502020204030204" pitchFamily="34" charset="0"/>
              </a:rPr>
              <a:t>Kóduje vstup a výstup</a:t>
            </a:r>
          </a:p>
          <a:p>
            <a:r>
              <a:rPr lang="sk-SK" sz="3600" dirty="0" smtClean="0">
                <a:latin typeface="Calibri" panose="020F0502020204030204" pitchFamily="34" charset="0"/>
              </a:rPr>
              <a:t>Kód obrazu vpravo je</a:t>
            </a:r>
          </a:p>
          <a:p>
            <a:pPr marL="0" indent="0">
              <a:buNone/>
            </a:pPr>
            <a:r>
              <a:rPr lang="sk-SK" sz="3600" dirty="0" smtClean="0">
                <a:latin typeface="Calibri" panose="020F0502020204030204" pitchFamily="34" charset="0"/>
              </a:rPr>
              <a:t>  (11144)(214)(52355)</a:t>
            </a:r>
          </a:p>
          <a:p>
            <a:endParaRPr lang="sk-SK" sz="4400" dirty="0">
              <a:latin typeface="Calibri" panose="020F0502020204030204" pitchFamily="34" charset="0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5598" y="2653396"/>
            <a:ext cx="3658402" cy="3671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557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Tradičné dátové štruktúry IV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10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935480"/>
            <a:ext cx="9144000" cy="4389120"/>
          </a:xfrm>
        </p:spPr>
        <p:txBody>
          <a:bodyPr>
            <a:normAutofit/>
          </a:bodyPr>
          <a:lstStyle/>
          <a:p>
            <a:r>
              <a:rPr lang="sk-SK" sz="3600" dirty="0" smtClean="0">
                <a:latin typeface="Calibri" panose="020F0502020204030204" pitchFamily="34" charset="0"/>
              </a:rPr>
              <a:t>Topologické dátové štruktúry</a:t>
            </a:r>
          </a:p>
          <a:p>
            <a:r>
              <a:rPr lang="sk-SK" sz="3600" dirty="0" smtClean="0">
                <a:latin typeface="Calibri" panose="020F0502020204030204" pitchFamily="34" charset="0"/>
              </a:rPr>
              <a:t>Graf susednosti oblastí – vrcholy sú oblasti,  							hrany 								vyjadrujú 							susednosť </a:t>
            </a: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15584"/>
            <a:ext cx="5741658" cy="2909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993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Tradičné dátové štruktúry V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11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700808"/>
            <a:ext cx="9144000" cy="4623792"/>
          </a:xfrm>
        </p:spPr>
        <p:txBody>
          <a:bodyPr>
            <a:normAutofit/>
          </a:bodyPr>
          <a:lstStyle/>
          <a:p>
            <a:r>
              <a:rPr lang="sk-SK" sz="3600" dirty="0" smtClean="0">
                <a:latin typeface="Calibri" panose="020F0502020204030204" pitchFamily="34" charset="0"/>
              </a:rPr>
              <a:t>Relačné štruktúry – na vyjadrenie sémantiky, napr. cez relačnú tabuľku</a:t>
            </a:r>
          </a:p>
          <a:p>
            <a:endParaRPr lang="sk-SK" sz="4400" dirty="0">
              <a:latin typeface="Calibri" panose="020F0502020204030204" pitchFamily="34" charset="0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240" y="3214801"/>
            <a:ext cx="8942760" cy="3099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651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Tradičné dátové štruktúry VI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12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935480"/>
            <a:ext cx="9144000" cy="4389120"/>
          </a:xfrm>
        </p:spPr>
        <p:txBody>
          <a:bodyPr>
            <a:normAutofit/>
          </a:bodyPr>
          <a:lstStyle/>
          <a:p>
            <a:r>
              <a:rPr lang="sk-SK" sz="3600" dirty="0" smtClean="0">
                <a:latin typeface="Calibri" panose="020F0502020204030204" pitchFamily="34" charset="0"/>
              </a:rPr>
              <a:t>Táto relačná tabuľka popisuje obraz:</a:t>
            </a:r>
          </a:p>
          <a:p>
            <a:endParaRPr lang="sk-SK" sz="4400" dirty="0">
              <a:latin typeface="Calibri" panose="020F0502020204030204" pitchFamily="34" charset="0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2248" y="2767724"/>
            <a:ext cx="6859503" cy="3556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562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Hierarchické dátové štruktúry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13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935480"/>
            <a:ext cx="9144000" cy="4389120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</a:rPr>
              <a:t>Pri spracovaní obrazu treba robiť veľké množstvo výpočtov, lebo máme veľa dát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</a:rPr>
              <a:t>Hierarchické štruktúry znížia rozsah dát, zrýchlia výpočet, ktorý sa potom v detaile počíta iba na časti obrazu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</a:rPr>
              <a:t>Sú to pyramídy a kvadrantové stromy</a:t>
            </a:r>
            <a:endParaRPr lang="sk-SK" sz="36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611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Pyramídy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14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935480"/>
                <a:ext cx="9144000" cy="4389120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Calibri" panose="020F0502020204030204" pitchFamily="34" charset="0"/>
                  </a:rPr>
                  <a:t>M-pyramídy a T-pyramídy</a:t>
                </a: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Calibri" panose="020F0502020204030204" pitchFamily="34" charset="0"/>
                  </a:rPr>
                  <a:t>M-pyramídy sú postupnosť matíc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sub>
                        </m:s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, …, </m:t>
                        </m:r>
                        <m:sSub>
                          <m:sSubPr>
                            <m:ctrlP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sk-SK" sz="3600" dirty="0" smtClean="0">
                    <a:latin typeface="Calibri" panose="020F0502020204030204" pitchFamily="34" charset="0"/>
                  </a:rPr>
                  <a:t>kde matica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sk-SK" sz="3600" dirty="0" smtClean="0">
                    <a:latin typeface="Calibri" panose="020F0502020204030204" pitchFamily="34" charset="0"/>
                  </a:rPr>
                  <a:t> obsahuje pixely vstupného obrazu, rozmer ďalšej úrovne je polovičný a matica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sk-SK" sz="3600" dirty="0" smtClean="0">
                    <a:latin typeface="Calibri" panose="020F0502020204030204" pitchFamily="34" charset="0"/>
                  </a:rPr>
                  <a:t> je jediný pixel</a:t>
                </a: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Calibri" panose="020F0502020204030204" pitchFamily="34" charset="0"/>
                  </a:rPr>
                  <a:t>Matica na nižšej úrovni má štvrtinu pixlov predošlej úrovne</a:t>
                </a:r>
                <a:endParaRPr lang="sk-SK" sz="3600" dirty="0"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935480"/>
                <a:ext cx="9144000" cy="4389120"/>
              </a:xfrm>
              <a:blipFill rotWithShape="0">
                <a:blip r:embed="rId2"/>
                <a:stretch>
                  <a:fillRect l="-1533" t="-2222" r="-2667" b="-5139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05696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Pyramídy II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15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700808"/>
            <a:ext cx="9144000" cy="4623792"/>
          </a:xfrm>
        </p:spPr>
        <p:txBody>
          <a:bodyPr>
            <a:normAutofit/>
          </a:bodyPr>
          <a:lstStyle/>
          <a:p>
            <a:r>
              <a:rPr lang="sk-SK" sz="3600" dirty="0" smtClean="0">
                <a:latin typeface="Calibri" panose="020F0502020204030204" pitchFamily="34" charset="0"/>
              </a:rPr>
              <a:t>T-pyramídy – stromová štruktúra so zobrazením na výpočet hodnoty v nižšej úrovni (priemer, ľavý horný)</a:t>
            </a:r>
          </a:p>
          <a:p>
            <a:pPr marL="0" indent="0">
              <a:buNone/>
            </a:pPr>
            <a:endParaRPr lang="sk-SK" sz="4400" dirty="0">
              <a:latin typeface="Calibri" panose="020F0502020204030204" pitchFamily="34" charset="0"/>
            </a:endParaRPr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789040"/>
            <a:ext cx="9143999" cy="2567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167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Kvadrantové stromy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916832"/>
            <a:ext cx="9144000" cy="4407768"/>
          </a:xfrm>
        </p:spPr>
        <p:txBody>
          <a:bodyPr>
            <a:normAutofit/>
          </a:bodyPr>
          <a:lstStyle/>
          <a:p>
            <a:r>
              <a:rPr lang="sk-SK" sz="3600" dirty="0" smtClean="0">
                <a:latin typeface="+mj-lt"/>
              </a:rPr>
              <a:t>Sú modifikáciou T-pyramíd, vrcholy tiež majú 4 synov, ale iba vtedy, ak ich hodnoty sú rozdielne</a:t>
            </a:r>
          </a:p>
          <a:p>
            <a:r>
              <a:rPr lang="sk-SK" sz="3600" dirty="0" smtClean="0">
                <a:latin typeface="+mj-lt"/>
              </a:rPr>
              <a:t>T-pyramídy sú vyvážené, </a:t>
            </a:r>
            <a:r>
              <a:rPr lang="sk-SK" sz="3600" dirty="0" err="1" smtClean="0">
                <a:latin typeface="+mj-lt"/>
              </a:rPr>
              <a:t>kvandrantové</a:t>
            </a:r>
            <a:r>
              <a:rPr lang="sk-SK" sz="3600" dirty="0" smtClean="0">
                <a:latin typeface="+mj-lt"/>
              </a:rPr>
              <a:t> stromy nie sú, tiež sa inak interpretujú hodnoty vrcholov</a:t>
            </a:r>
          </a:p>
          <a:p>
            <a:r>
              <a:rPr lang="sk-SK" sz="3600" dirty="0" smtClean="0">
                <a:latin typeface="+mj-lt"/>
              </a:rPr>
              <a:t>Kvadrantový strom sa dá zapísať aj lineárne</a:t>
            </a:r>
          </a:p>
          <a:p>
            <a:endParaRPr lang="sk-SK" sz="3600" dirty="0" smtClean="0">
              <a:latin typeface="+mj-lt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775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Kvadrantové stromy II</a:t>
            </a:r>
            <a:endParaRPr lang="sk-SK" sz="5400" dirty="0"/>
          </a:p>
        </p:txBody>
      </p:sp>
      <p:pic>
        <p:nvPicPr>
          <p:cNvPr id="6" name="Zástupný symbol obsahu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8172" y="1916113"/>
            <a:ext cx="7767655" cy="4408487"/>
          </a:xfrm>
          <a:prstGeom prst="rect">
            <a:avLst/>
          </a:prstGeom>
        </p:spPr>
      </p:pic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328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936104"/>
          </a:xfrm>
        </p:spPr>
        <p:txBody>
          <a:bodyPr/>
          <a:lstStyle/>
          <a:p>
            <a:pPr algn="ctr"/>
            <a:r>
              <a:rPr lang="sk-SK" dirty="0" smtClean="0"/>
              <a:t>Úlohy na dátové štruktúry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4911824"/>
          </a:xfrm>
        </p:spPr>
        <p:txBody>
          <a:bodyPr>
            <a:normAutofit/>
          </a:bodyPr>
          <a:lstStyle/>
          <a:p>
            <a:r>
              <a:rPr lang="sk-SK" sz="3600" dirty="0" smtClean="0">
                <a:latin typeface="+mj-lt"/>
              </a:rPr>
              <a:t>U 1: Napíšte reťazcový kód pre obrázok 1 a 2</a:t>
            </a:r>
          </a:p>
          <a:p>
            <a:r>
              <a:rPr lang="sk-SK" sz="3600" dirty="0" smtClean="0">
                <a:latin typeface="+mj-lt"/>
              </a:rPr>
              <a:t>U 2: Napíšte normalizovaný reťazcový kód pre obrázok 1 a 2 (reprezentuje najmenšie číslo)</a:t>
            </a:r>
          </a:p>
          <a:p>
            <a:endParaRPr lang="sk-SK" sz="3200" dirty="0">
              <a:latin typeface="+mj-lt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18</a:t>
            </a:fld>
            <a:endParaRPr lang="en-US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282463"/>
            <a:ext cx="3082695" cy="3073887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7006" y="3282463"/>
            <a:ext cx="3007694" cy="3024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281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936104"/>
          </a:xfrm>
        </p:spPr>
        <p:txBody>
          <a:bodyPr/>
          <a:lstStyle/>
          <a:p>
            <a:pPr algn="ctr"/>
            <a:r>
              <a:rPr lang="sk-SK" dirty="0" smtClean="0"/>
              <a:t>Úlohy na dátové štruktúry II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4911824"/>
          </a:xfrm>
        </p:spPr>
        <p:txBody>
          <a:bodyPr>
            <a:normAutofit/>
          </a:bodyPr>
          <a:lstStyle/>
          <a:p>
            <a:r>
              <a:rPr lang="sk-SK" sz="3600" dirty="0" smtClean="0">
                <a:latin typeface="+mj-lt"/>
              </a:rPr>
              <a:t>U 3: Napíšte RL kód pre obrázok 1 a 2</a:t>
            </a:r>
          </a:p>
          <a:p>
            <a:r>
              <a:rPr lang="sk-SK" sz="3600" dirty="0" smtClean="0">
                <a:latin typeface="+mj-lt"/>
              </a:rPr>
              <a:t>U 4: Určte kompresný pomer pre obidva obrazy a ich RL kódy</a:t>
            </a:r>
          </a:p>
          <a:p>
            <a:endParaRPr lang="sk-SK" sz="3200" dirty="0">
              <a:latin typeface="+mj-lt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19</a:t>
            </a:fld>
            <a:endParaRPr lang="en-US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88" y="3335417"/>
            <a:ext cx="3059832" cy="3051090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4480" y="3305260"/>
            <a:ext cx="3059832" cy="3077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1469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864096"/>
          </a:xfrm>
        </p:spPr>
        <p:txBody>
          <a:bodyPr/>
          <a:lstStyle/>
          <a:p>
            <a:pPr algn="ctr"/>
            <a:r>
              <a:rPr lang="sk-SK" dirty="0" smtClean="0"/>
              <a:t>Úlohy na dátové štruktúry III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3"/>
            <a:ext cx="9144000" cy="5524722"/>
          </a:xfrm>
        </p:spPr>
        <p:txBody>
          <a:bodyPr>
            <a:normAutofit fontScale="92500" lnSpcReduction="10000"/>
          </a:bodyPr>
          <a:lstStyle/>
          <a:p>
            <a:r>
              <a:rPr lang="sk-SK" sz="3900" dirty="0" smtClean="0">
                <a:latin typeface="+mj-lt"/>
              </a:rPr>
              <a:t>U 5: Nakreslite graf sused-</a:t>
            </a:r>
          </a:p>
          <a:p>
            <a:pPr marL="0" indent="0">
              <a:buNone/>
            </a:pPr>
            <a:r>
              <a:rPr lang="sk-SK" sz="3900" dirty="0">
                <a:latin typeface="+mj-lt"/>
              </a:rPr>
              <a:t> </a:t>
            </a:r>
            <a:r>
              <a:rPr lang="sk-SK" sz="3900" dirty="0" smtClean="0">
                <a:latin typeface="+mj-lt"/>
              </a:rPr>
              <a:t>  </a:t>
            </a:r>
            <a:r>
              <a:rPr lang="sk-SK" sz="3900" dirty="0" err="1" smtClean="0">
                <a:latin typeface="+mj-lt"/>
              </a:rPr>
              <a:t>nosti</a:t>
            </a:r>
            <a:r>
              <a:rPr lang="sk-SK" sz="3900" dirty="0" smtClean="0">
                <a:latin typeface="+mj-lt"/>
              </a:rPr>
              <a:t> pre obraz vpravo</a:t>
            </a:r>
          </a:p>
          <a:p>
            <a:endParaRPr lang="sk-SK" sz="3200" dirty="0">
              <a:latin typeface="+mj-lt"/>
            </a:endParaRPr>
          </a:p>
          <a:p>
            <a:endParaRPr lang="sk-SK" sz="3200" dirty="0" smtClean="0">
              <a:latin typeface="+mj-lt"/>
            </a:endParaRPr>
          </a:p>
          <a:p>
            <a:pPr marL="0" indent="0">
              <a:buNone/>
            </a:pPr>
            <a:endParaRPr lang="sk-SK" sz="3200" dirty="0">
              <a:latin typeface="+mj-lt"/>
            </a:endParaRPr>
          </a:p>
          <a:p>
            <a:pPr marL="0" indent="0">
              <a:buNone/>
            </a:pPr>
            <a:endParaRPr lang="sk-SK" sz="3200" dirty="0" smtClean="0">
              <a:latin typeface="+mj-lt"/>
            </a:endParaRPr>
          </a:p>
          <a:p>
            <a:pPr marL="0" indent="0">
              <a:buNone/>
            </a:pPr>
            <a:endParaRPr lang="sk-SK" sz="3200" dirty="0" smtClean="0">
              <a:latin typeface="+mj-lt"/>
            </a:endParaRPr>
          </a:p>
          <a:p>
            <a:r>
              <a:rPr lang="sk-SK" sz="3500" dirty="0" smtClean="0">
                <a:latin typeface="+mj-lt"/>
              </a:rPr>
              <a:t>U 6: </a:t>
            </a:r>
            <a:r>
              <a:rPr lang="sk-SK" sz="3900" dirty="0">
                <a:latin typeface="+mj-lt"/>
              </a:rPr>
              <a:t>Nakreslite obraz, ktorý bude mať rovnakú maticu susednosti ako </a:t>
            </a:r>
            <a:r>
              <a:rPr lang="sk-SK" sz="3900" dirty="0" smtClean="0">
                <a:latin typeface="+mj-lt"/>
              </a:rPr>
              <a:t>obrázok nad, </a:t>
            </a:r>
            <a:r>
              <a:rPr lang="sk-SK" sz="3900" dirty="0">
                <a:latin typeface="+mj-lt"/>
              </a:rPr>
              <a:t>ale bude reprezentovať jednoduchú </a:t>
            </a:r>
            <a:r>
              <a:rPr lang="sk-SK" sz="3900" dirty="0" smtClean="0">
                <a:latin typeface="+mj-lt"/>
              </a:rPr>
              <a:t>scénu</a:t>
            </a:r>
            <a:endParaRPr lang="sk-SK" sz="3900" dirty="0">
              <a:latin typeface="+mj-lt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20</a:t>
            </a:fld>
            <a:endParaRPr lang="en-US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8178" y="1412776"/>
            <a:ext cx="3551933" cy="3240360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636912"/>
            <a:ext cx="4293923" cy="2175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551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936104"/>
          </a:xfrm>
        </p:spPr>
        <p:txBody>
          <a:bodyPr/>
          <a:lstStyle/>
          <a:p>
            <a:pPr algn="ctr"/>
            <a:r>
              <a:rPr lang="sk-SK" dirty="0" smtClean="0"/>
              <a:t>Úlohy na dátové štruktúry IV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628800"/>
            <a:ext cx="9144000" cy="4695800"/>
          </a:xfrm>
        </p:spPr>
        <p:txBody>
          <a:bodyPr>
            <a:normAutofit/>
          </a:bodyPr>
          <a:lstStyle/>
          <a:p>
            <a:r>
              <a:rPr lang="sk-SK" sz="3600" dirty="0" smtClean="0">
                <a:latin typeface="+mj-lt"/>
              </a:rPr>
              <a:t>U 7: Vypočítajte veľkosť M-pyramídy pre obraz rozmeru N²</a:t>
            </a:r>
          </a:p>
          <a:p>
            <a:r>
              <a:rPr lang="sk-SK" sz="3600" dirty="0" smtClean="0">
                <a:latin typeface="+mj-lt"/>
              </a:rPr>
              <a:t>U 8: Akú inú funkciu by ste použili na výpočet hodnoty v ďalšej úrovni T-pyramídy (okrem priemeru)?</a:t>
            </a:r>
          </a:p>
          <a:p>
            <a:r>
              <a:rPr lang="sk-SK" sz="3600" dirty="0" smtClean="0">
                <a:latin typeface="+mj-lt"/>
              </a:rPr>
              <a:t>U 9: Aký je rozdiel medzi T-pyramídami a kvadrantovými stromami?</a:t>
            </a:r>
          </a:p>
          <a:p>
            <a:endParaRPr lang="sk-SK" sz="3200" dirty="0" smtClean="0">
              <a:latin typeface="+mj-lt"/>
            </a:endParaRPr>
          </a:p>
          <a:p>
            <a:pPr marL="0" indent="0">
              <a:buNone/>
            </a:pPr>
            <a:endParaRPr lang="sk-SK" sz="3200" dirty="0">
              <a:latin typeface="+mj-lt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7425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936104"/>
          </a:xfrm>
        </p:spPr>
        <p:txBody>
          <a:bodyPr/>
          <a:lstStyle/>
          <a:p>
            <a:pPr algn="ctr"/>
            <a:r>
              <a:rPr lang="sk-SK" dirty="0" smtClean="0"/>
              <a:t>Úlohy na dátové štruktúry V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4911824"/>
          </a:xfrm>
        </p:spPr>
        <p:txBody>
          <a:bodyPr>
            <a:normAutofit/>
          </a:bodyPr>
          <a:lstStyle/>
          <a:p>
            <a:endParaRPr lang="sk-SK" sz="3200" dirty="0" smtClean="0">
              <a:latin typeface="+mj-lt"/>
            </a:endParaRPr>
          </a:p>
          <a:p>
            <a:pPr marL="0" indent="0">
              <a:buNone/>
            </a:pPr>
            <a:endParaRPr lang="sk-SK" sz="3200" dirty="0">
              <a:latin typeface="+mj-lt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22</a:t>
            </a:fld>
            <a:endParaRPr lang="en-US"/>
          </a:p>
        </p:txBody>
      </p:sp>
      <p:pic>
        <p:nvPicPr>
          <p:cNvPr id="6" name="Obrázok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9544" y="1556792"/>
            <a:ext cx="4104456" cy="3816424"/>
          </a:xfrm>
          <a:prstGeom prst="rect">
            <a:avLst/>
          </a:prstGeom>
        </p:spPr>
      </p:pic>
      <p:sp>
        <p:nvSpPr>
          <p:cNvPr id="7" name="Obdĺžnik 6"/>
          <p:cNvSpPr/>
          <p:nvPr/>
        </p:nvSpPr>
        <p:spPr>
          <a:xfrm>
            <a:off x="0" y="1556792"/>
            <a:ext cx="493204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sk-SK" sz="3600" dirty="0" smtClean="0">
                <a:latin typeface="+mj-lt"/>
              </a:rPr>
              <a:t>U 10</a:t>
            </a:r>
            <a:r>
              <a:rPr lang="sk-SK" sz="3600" dirty="0">
                <a:latin typeface="+mj-lt"/>
              </a:rPr>
              <a:t>: Z binárneho obrazu 8x8 pixelov (</a:t>
            </a:r>
            <a:r>
              <a:rPr lang="sk-SK" sz="3600" dirty="0" smtClean="0">
                <a:latin typeface="+mj-lt"/>
              </a:rPr>
              <a:t>na obrázku) </a:t>
            </a:r>
            <a:r>
              <a:rPr lang="sk-SK" sz="3600" dirty="0">
                <a:latin typeface="+mj-lt"/>
              </a:rPr>
              <a:t>vytvorte kvadrantový strom, v ktorom pomenujete kvadranty a v listoch funkčné hodnoty</a:t>
            </a:r>
          </a:p>
        </p:txBody>
      </p:sp>
    </p:spTree>
    <p:extLst>
      <p:ext uri="{BB962C8B-B14F-4D97-AF65-F5344CB8AC3E}">
        <p14:creationId xmlns:p14="http://schemas.microsoft.com/office/powerpoint/2010/main" val="25801095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936104"/>
          </a:xfrm>
        </p:spPr>
        <p:txBody>
          <a:bodyPr/>
          <a:lstStyle/>
          <a:p>
            <a:pPr algn="ctr"/>
            <a:r>
              <a:rPr lang="sk-SK" dirty="0" smtClean="0"/>
              <a:t>Úlohy na dátové štruktúry V</a:t>
            </a:r>
            <a:r>
              <a:rPr lang="sk-SK" dirty="0"/>
              <a:t>I</a:t>
            </a: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23</a:t>
            </a:fld>
            <a:endParaRPr lang="en-US"/>
          </a:p>
        </p:txBody>
      </p:sp>
      <p:pic>
        <p:nvPicPr>
          <p:cNvPr id="6" name="Zástupný symbol obsahu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40721" y="3167103"/>
            <a:ext cx="6503279" cy="3690898"/>
          </a:xfrm>
          <a:prstGeom prst="rect">
            <a:avLst/>
          </a:prstGeom>
        </p:spPr>
      </p:pic>
      <p:sp>
        <p:nvSpPr>
          <p:cNvPr id="3" name="Obdĺžnik 2"/>
          <p:cNvSpPr/>
          <p:nvPr/>
        </p:nvSpPr>
        <p:spPr>
          <a:xfrm>
            <a:off x="91640" y="1412776"/>
            <a:ext cx="905235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3600" dirty="0" smtClean="0">
                <a:latin typeface="+mj-lt"/>
              </a:rPr>
              <a:t>U 11: Ako </a:t>
            </a:r>
            <a:r>
              <a:rPr lang="sk-SK" sz="3600" dirty="0">
                <a:latin typeface="+mj-lt"/>
              </a:rPr>
              <a:t>by ste vytvorili z kvadrantového </a:t>
            </a:r>
            <a:r>
              <a:rPr lang="sk-SK" sz="3600" dirty="0" err="1" smtClean="0">
                <a:latin typeface="+mj-lt"/>
              </a:rPr>
              <a:t>stro</a:t>
            </a:r>
            <a:r>
              <a:rPr lang="sk-SK" sz="3600" dirty="0" smtClean="0">
                <a:latin typeface="+mj-lt"/>
              </a:rPr>
              <a:t>-mu </a:t>
            </a:r>
            <a:r>
              <a:rPr lang="sk-SK" sz="3600" dirty="0">
                <a:latin typeface="+mj-lt"/>
              </a:rPr>
              <a:t>tzv. listový kód (lineárny zápis bez grafiky)? Ukážte to prakticky </a:t>
            </a:r>
            <a:r>
              <a:rPr lang="sk-SK" sz="3600" dirty="0" smtClean="0">
                <a:latin typeface="+mj-lt"/>
              </a:rPr>
              <a:t>na nasledujúcom obraze</a:t>
            </a:r>
            <a:endParaRPr lang="sk-SK" sz="36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612988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936104"/>
          </a:xfrm>
        </p:spPr>
        <p:txBody>
          <a:bodyPr/>
          <a:lstStyle/>
          <a:p>
            <a:pPr algn="ctr"/>
            <a:r>
              <a:rPr lang="sk-SK" dirty="0" smtClean="0"/>
              <a:t>Úlohy na dátové štruktúry VII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4911824"/>
          </a:xfrm>
        </p:spPr>
        <p:txBody>
          <a:bodyPr>
            <a:normAutofit/>
          </a:bodyPr>
          <a:lstStyle/>
          <a:p>
            <a:r>
              <a:rPr lang="sk-SK" sz="3600" dirty="0" smtClean="0">
                <a:latin typeface="+mj-lt"/>
              </a:rPr>
              <a:t>U 12: Ako sa dá matica použiť na vyjadrenie informácie o segmentovanom obraze? </a:t>
            </a:r>
          </a:p>
          <a:p>
            <a:r>
              <a:rPr lang="sk-SK" sz="3600" dirty="0" smtClean="0">
                <a:latin typeface="+mj-lt"/>
              </a:rPr>
              <a:t>U 13</a:t>
            </a:r>
            <a:r>
              <a:rPr lang="sk-SK" sz="3600" smtClean="0">
                <a:latin typeface="+mj-lt"/>
              </a:rPr>
              <a:t>: </a:t>
            </a:r>
            <a:r>
              <a:rPr lang="sk-SK" sz="3600" smtClean="0">
                <a:latin typeface="+mj-lt"/>
              </a:rPr>
              <a:t>Aká </a:t>
            </a:r>
            <a:r>
              <a:rPr lang="sk-SK" sz="3600" dirty="0" smtClean="0">
                <a:latin typeface="+mj-lt"/>
              </a:rPr>
              <a:t>iná dátová štruktúra sa dá využiť na vyjadrenie informácie o segmentovaní obrazu? </a:t>
            </a:r>
          </a:p>
          <a:p>
            <a:r>
              <a:rPr lang="sk-SK" sz="3600" dirty="0" smtClean="0">
                <a:latin typeface="+mj-lt"/>
              </a:rPr>
              <a:t>U 14: Aký význam majú hierarchické dátové štruktúry oproti tradičným dátovým štruktúram?</a:t>
            </a:r>
            <a:endParaRPr lang="sk-SK" sz="3200" dirty="0">
              <a:latin typeface="+mj-lt"/>
            </a:endParaRPr>
          </a:p>
          <a:p>
            <a:endParaRPr lang="sk-SK" sz="3200" dirty="0">
              <a:latin typeface="+mj-lt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85308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Custom 3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0B9B74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813</TotalTime>
  <Words>850</Words>
  <Application>Microsoft Office PowerPoint</Application>
  <PresentationFormat>Prezentácia na obrazovke (4:3)</PresentationFormat>
  <Paragraphs>142</Paragraphs>
  <Slides>24</Slides>
  <Notes>6</Notes>
  <HiddenSlides>0</HiddenSlides>
  <MMClips>0</MMClips>
  <ScaleCrop>false</ScaleCrop>
  <HeadingPairs>
    <vt:vector size="6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24</vt:i4>
      </vt:variant>
    </vt:vector>
  </HeadingPairs>
  <TitlesOfParts>
    <vt:vector size="29" baseType="lpstr">
      <vt:lpstr>Calibri</vt:lpstr>
      <vt:lpstr>Cambria Math</vt:lpstr>
      <vt:lpstr>Constantia</vt:lpstr>
      <vt:lpstr>Wingdings 2</vt:lpstr>
      <vt:lpstr>Flow</vt:lpstr>
      <vt:lpstr>Rozpoznávanie obrazcov a spracovanie obrazu</vt:lpstr>
      <vt:lpstr>Dátové štruktúry pre obraz</vt:lpstr>
      <vt:lpstr>Ikonické dáta</vt:lpstr>
      <vt:lpstr>Segmentované dáta</vt:lpstr>
      <vt:lpstr>Geometrické dáta</vt:lpstr>
      <vt:lpstr>Relačné dátové štruktúry</vt:lpstr>
      <vt:lpstr>Tradičné dátové štruktúry</vt:lpstr>
      <vt:lpstr>Tradičné dátové štruktúry II</vt:lpstr>
      <vt:lpstr>Tradičné dátové štruktúry III</vt:lpstr>
      <vt:lpstr>Tradičné dátové štruktúry IV</vt:lpstr>
      <vt:lpstr>Tradičné dátové štruktúry V</vt:lpstr>
      <vt:lpstr>Tradičné dátové štruktúry VI</vt:lpstr>
      <vt:lpstr>Hierarchické dátové štruktúry</vt:lpstr>
      <vt:lpstr>Pyramídy</vt:lpstr>
      <vt:lpstr>Pyramídy II</vt:lpstr>
      <vt:lpstr>Kvadrantové stromy</vt:lpstr>
      <vt:lpstr>Kvadrantové stromy II</vt:lpstr>
      <vt:lpstr>Úlohy na dátové štruktúry</vt:lpstr>
      <vt:lpstr>Úlohy na dátové štruktúry II</vt:lpstr>
      <vt:lpstr>Úlohy na dátové štruktúry III</vt:lpstr>
      <vt:lpstr>Úlohy na dátové štruktúry IV</vt:lpstr>
      <vt:lpstr>Úlohy na dátové štruktúry V</vt:lpstr>
      <vt:lpstr>Úlohy na dátové štruktúry VI</vt:lpstr>
      <vt:lpstr>Úlohy na dátové štruktúry VII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fadsgasga</dc:title>
  <dc:creator>julia</dc:creator>
  <cp:lastModifiedBy>Milan Ftáčnik</cp:lastModifiedBy>
  <cp:revision>71</cp:revision>
  <dcterms:created xsi:type="dcterms:W3CDTF">2015-07-27T05:27:08Z</dcterms:created>
  <dcterms:modified xsi:type="dcterms:W3CDTF">2021-03-03T18:48:47Z</dcterms:modified>
</cp:coreProperties>
</file>